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5" r:id="rId3"/>
    <p:sldId id="266" r:id="rId4"/>
    <p:sldId id="270" r:id="rId5"/>
    <p:sldId id="274" r:id="rId6"/>
    <p:sldId id="268" r:id="rId7"/>
    <p:sldId id="276" r:id="rId8"/>
    <p:sldId id="277" r:id="rId9"/>
    <p:sldId id="279" r:id="rId10"/>
    <p:sldId id="280" r:id="rId11"/>
    <p:sldId id="278" r:id="rId12"/>
    <p:sldId id="273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10X10" panose="020D0604000000000000" pitchFamily="50" charset="-127"/>
      <p:regular r:id="rId16"/>
    </p:embeddedFont>
    <p:embeddedFont>
      <p:font typeface="10X10 Bold" panose="020D0604000000000000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106" y="10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2F196-45C0-4594-BE4B-C438BB64E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B2ACBA-6763-46FC-AF4E-8371209EA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0F78A-C0AA-42C3-A5D9-FF701C23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06EDB-66D5-40F6-B7A9-45196F53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718C1-9FA5-470D-9467-F4030879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3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96EA2-77E8-4700-95E6-C1DF2E2F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83BB02-2D08-4ACA-939E-68EA706F9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BEA5E-E9BD-4861-BFE6-7A8AA3B0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3A6F93-B660-4CBB-8D49-FA414C1A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FE14E-3DDE-413B-A009-EEB33E6D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74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861847-CB35-4A2C-8022-093C37056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FE70A1-9E6E-4A8A-8AA2-3F7CF5AC6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04D3-4BBE-45BB-B00E-2C76E237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C1F81-72D3-470B-9C22-A270705A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C8FCB-90D5-455C-8834-EF85EA5C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3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72959-227E-4870-8743-E60A0E3E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0D450-F609-4E94-BC66-AC0EA3B8F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3897B-1CF5-48E5-B716-21FF83BFC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15E1CD-7724-4933-8050-DE2406942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8CAF2-A5A9-4C28-9CCB-1662DC20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66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AE378-DF1B-4FB9-B363-80C60D69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B73D2-A36B-4E42-A774-F8665B2B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BA3BC-8ED1-402F-AF40-FB30745B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E21BA-AC2E-4FB0-997A-345A14DD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747CD-E070-4BD3-B0E7-89D6D965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00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F1AE6-6DC0-4005-BEEC-6BEAE45C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8359BF-3492-48DE-8610-5332ACDEA2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347D1C-C76E-4B08-8317-51696C94A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DEDE6D-1DB7-4E61-8FF3-88C2E265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7BBF85-A61B-40EB-A839-F21213562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F79C6B-99BA-414A-AFA4-136B1B0D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45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8C16E-B1B8-4557-9C5E-0665DFE9E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27049F-DA48-4CAC-918A-8C0EB0F63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27BAF-46DC-4DE4-AE74-60EA00C7B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EAABF2-0AF1-4F61-B10A-002664C47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37F7C2-A80D-4823-850B-C8F13F863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F71076-D5ED-446A-A061-07E521A3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B6A9DD-21B2-44F3-931A-5A7C4749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EF68CF-8230-45CA-AB20-89470B02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0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0A449-9DE8-41D6-9832-7961EB1E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208B3A-551C-4CF0-A19D-FA539607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05FD87-9E1D-4091-9B82-754CBA91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CE973B-0AC2-4D84-BC55-43317B72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04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3902DD-312F-4D8B-AC2E-DEAB7225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74B1B0-0663-426E-8AA9-523F2799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A34D23-0205-4B7F-8596-EAC79D28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4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6E410-450A-4378-B300-32A567A3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8E7F3-53FD-45DF-96B8-1D06FA418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1EA71A-5D2A-4891-885E-454F119AB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E0850-707C-4910-A48D-0AD0804B0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90552-5B19-4BF7-B135-AEAF2813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7A403-AA46-4303-B559-FD29AB12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8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847DD-23C1-4A79-A956-73FD022F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F26C0A-4CB9-48A8-A459-86C52106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FBD40A-2683-4BC6-B3B1-FEE867DF8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A3002-4A8A-47C5-AB3F-A1C4036AC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4BF5FD-C7F7-4D47-A893-61F9B90C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705110-E550-4FE6-9276-E0AB9F85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8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D1F78E-2FF9-4764-BF03-528D1B5D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44CFAF-B3A4-4513-A521-760120944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CAE8D-A4B3-4068-8DB4-26BF3ED52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2C5AB-5A74-40A2-B3A0-C83A11BD7F6C}" type="datetimeFigureOut">
              <a:rPr lang="ko-KR" altLang="en-US" smtClean="0"/>
              <a:pPr/>
              <a:t>2017-11-09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EDE31-8214-47EC-8BA7-D0DD3D076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1FA2F-54DC-49BB-AD52-D090E0A64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70E1C-F388-4FFF-BC92-7FEBE1D1F9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9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www.rigvedawiki.net/w/%eb%8c%80%eb%a7%8c%20%ed%94%84%eb%a1%9c%ec%95%bc%ea%b5%ac%20%eb%a6%ac%ea%b7%b8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CC970D-3765-4431-A438-E36C3DD174D2}"/>
              </a:ext>
            </a:extLst>
          </p:cNvPr>
          <p:cNvSpPr/>
          <p:nvPr/>
        </p:nvSpPr>
        <p:spPr>
          <a:xfrm>
            <a:off x="-512103" y="-142875"/>
            <a:ext cx="13963649" cy="7772400"/>
          </a:xfrm>
          <a:prstGeom prst="rect">
            <a:avLst/>
          </a:prstGeom>
          <a:gradFill>
            <a:gsLst>
              <a:gs pos="45000">
                <a:schemeClr val="accent1">
                  <a:lumMod val="5000"/>
                  <a:lumOff val="95000"/>
                </a:schemeClr>
              </a:gs>
              <a:gs pos="1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8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6F54BF-4497-4785-A87F-61857D30F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7" b="93809" l="3303" r="95046">
                        <a14:foregroundMark x1="38716" y1="6567" x2="38716" y2="6567"/>
                        <a14:foregroundMark x1="57982" y1="7880" x2="74862" y2="26829"/>
                        <a14:foregroundMark x1="57248" y1="3189" x2="57248" y2="3189"/>
                        <a14:foregroundMark x1="54312" y1="2814" x2="54312" y2="2814"/>
                        <a14:foregroundMark x1="94679" y1="37899" x2="94679" y2="37899"/>
                        <a14:foregroundMark x1="94128" y1="57411" x2="94128" y2="57411"/>
                        <a14:foregroundMark x1="95046" y1="53471" x2="95046" y2="53471"/>
                        <a14:foregroundMark x1="60917" y1="93809" x2="60917" y2="93809"/>
                        <a14:foregroundMark x1="6789" y1="60788" x2="6789" y2="60788"/>
                        <a14:foregroundMark x1="3303" y1="43527" x2="3303" y2="43527"/>
                        <a14:backgroundMark x1="55596" y1="2251" x2="55596" y2="2251"/>
                        <a14:backgroundMark x1="56697" y1="2251" x2="56697" y2="2251"/>
                        <a14:backgroundMark x1="57615" y1="3189" x2="57615" y2="3189"/>
                        <a14:backgroundMark x1="57615" y1="2814" x2="57615" y2="2814"/>
                        <a14:backgroundMark x1="53761" y1="2251" x2="53761" y2="2251"/>
                        <a14:backgroundMark x1="57248" y1="3189" x2="57248" y2="3189"/>
                        <a14:backgroundMark x1="54679" y1="3189" x2="54679" y2="3189"/>
                        <a14:backgroundMark x1="54679" y1="3189" x2="54679" y2="3189"/>
                        <a14:backgroundMark x1="54679" y1="1876" x2="54679" y2="1876"/>
                        <a14:backgroundMark x1="54679" y1="3565" x2="54679" y2="3565"/>
                        <a14:backgroundMark x1="54312" y1="3189" x2="54312" y2="3189"/>
                        <a14:backgroundMark x1="54679" y1="1876" x2="54679" y2="1876"/>
                        <a14:backgroundMark x1="53028" y1="2251" x2="53028" y2="2251"/>
                        <a14:backgroundMark x1="55963" y1="2251" x2="55963" y2="2251"/>
                        <a14:backgroundMark x1="54679" y1="2251" x2="54679" y2="2251"/>
                        <a14:backgroundMark x1="55596" y1="3565" x2="55596" y2="3565"/>
                        <a14:backgroundMark x1="53394" y1="2814" x2="53394" y2="2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181" y="3016807"/>
            <a:ext cx="5913843" cy="5784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5BFC59-50F1-4F0F-9017-62E0E18EC5B3}"/>
              </a:ext>
            </a:extLst>
          </p:cNvPr>
          <p:cNvSpPr txBox="1"/>
          <p:nvPr/>
        </p:nvSpPr>
        <p:spPr>
          <a:xfrm>
            <a:off x="6367462" y="4250562"/>
            <a:ext cx="4370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 </a:t>
            </a:r>
            <a:r>
              <a:rPr lang="en-US" altLang="ko-KR" sz="4000" dirty="0">
                <a:latin typeface="10X10 Bold" panose="020D0604000000000000" pitchFamily="50" charset="-127"/>
                <a:ea typeface="10X10 Bold" panose="020D0604000000000000" pitchFamily="50" charset="-127"/>
              </a:rPr>
              <a:t>10</a:t>
            </a:r>
            <a:r>
              <a:rPr lang="ko-KR" altLang="en-US" sz="4000" dirty="0">
                <a:latin typeface="10X10 Bold" panose="020D0604000000000000" pitchFamily="50" charset="-127"/>
                <a:ea typeface="10X10 Bold" panose="020D0604000000000000" pitchFamily="50" charset="-127"/>
              </a:rPr>
              <a:t>조</a:t>
            </a:r>
            <a:endParaRPr lang="en-US" altLang="ko-KR" sz="4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4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	</a:t>
            </a:r>
            <a:r>
              <a:rPr lang="ko-KR" altLang="en-US" sz="4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정재훈</a:t>
            </a:r>
            <a:r>
              <a:rPr lang="en-US" altLang="ko-KR" sz="4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4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최주호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A9809-9E4F-4C20-B96D-10DF11E93AD4}"/>
              </a:ext>
            </a:extLst>
          </p:cNvPr>
          <p:cNvSpPr txBox="1"/>
          <p:nvPr/>
        </p:nvSpPr>
        <p:spPr>
          <a:xfrm>
            <a:off x="1514475" y="1752600"/>
            <a:ext cx="9705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볼넷과 안타가 실점에 미치는 영향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F57D8-FE49-49CB-8490-907F0C245662}"/>
              </a:ext>
            </a:extLst>
          </p:cNvPr>
          <p:cNvSpPr txBox="1"/>
          <p:nvPr/>
        </p:nvSpPr>
        <p:spPr>
          <a:xfrm>
            <a:off x="1514475" y="1383268"/>
            <a:ext cx="61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회귀분석 및 실험 </a:t>
            </a:r>
            <a:r>
              <a:rPr lang="en-US" altLang="ko-KR" dirty="0"/>
              <a:t>Project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23313-9756-460E-B38C-17A6FEADF0CB}"/>
              </a:ext>
            </a:extLst>
          </p:cNvPr>
          <p:cNvSpPr/>
          <p:nvPr/>
        </p:nvSpPr>
        <p:spPr>
          <a:xfrm>
            <a:off x="11201400" y="3128211"/>
            <a:ext cx="45719" cy="53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68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344A3F-D1FA-4AEA-B6E5-D50CA5706000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055F97-A0FC-4820-87F6-E253E09BA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9C9FA-14FB-4F0D-8C78-F1846617F46C}"/>
              </a:ext>
            </a:extLst>
          </p:cNvPr>
          <p:cNvSpPr txBox="1"/>
          <p:nvPr/>
        </p:nvSpPr>
        <p:spPr>
          <a:xfrm>
            <a:off x="-512862" y="662251"/>
            <a:ext cx="951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Scatterplot</a:t>
            </a:r>
            <a:endParaRPr lang="ko-KR" altLang="en-US" sz="36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354"/>
            <a:ext cx="12192000" cy="5146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4D1E56-2815-4E25-990D-B70B9D3A922F}"/>
              </a:ext>
            </a:extLst>
          </p:cNvPr>
          <p:cNvSpPr txBox="1"/>
          <p:nvPr/>
        </p:nvSpPr>
        <p:spPr>
          <a:xfrm>
            <a:off x="313726" y="1308582"/>
            <a:ext cx="4525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0X10" panose="020D0604000000000000" pitchFamily="50" charset="-127"/>
                <a:ea typeface="10X10" panose="020D0604000000000000" pitchFamily="50" charset="-127"/>
              </a:rPr>
              <a:t>2. </a:t>
            </a:r>
            <a:r>
              <a:rPr lang="ko-KR" altLang="en-US" sz="2800" dirty="0" err="1">
                <a:latin typeface="10X10" panose="020D0604000000000000" pitchFamily="50" charset="-127"/>
                <a:ea typeface="10X10" panose="020D0604000000000000" pitchFamily="50" charset="-127"/>
              </a:rPr>
              <a:t>선수별</a:t>
            </a:r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 데이터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442D57-BC84-4CF9-81AB-8032CDE6CF81}"/>
              </a:ext>
            </a:extLst>
          </p:cNvPr>
          <p:cNvGrpSpPr/>
          <p:nvPr/>
        </p:nvGrpSpPr>
        <p:grpSpPr>
          <a:xfrm>
            <a:off x="2205789" y="1757979"/>
            <a:ext cx="7788443" cy="1479439"/>
            <a:chOff x="2205789" y="1757979"/>
            <a:chExt cx="7788443" cy="147943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B89376E-D15F-40DA-93C0-568CFF9D9C0C}"/>
                </a:ext>
              </a:extLst>
            </p:cNvPr>
            <p:cNvSpPr/>
            <p:nvPr/>
          </p:nvSpPr>
          <p:spPr>
            <a:xfrm>
              <a:off x="2205789" y="1757979"/>
              <a:ext cx="7788443" cy="945115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C54150D-7464-4F51-8BFF-4A14A542D7AA}"/>
                </a:ext>
              </a:extLst>
            </p:cNvPr>
            <p:cNvSpPr/>
            <p:nvPr/>
          </p:nvSpPr>
          <p:spPr>
            <a:xfrm>
              <a:off x="3163864" y="2627819"/>
              <a:ext cx="1082843" cy="609599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16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344A3F-D1FA-4AEA-B6E5-D50CA5706000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055F97-A0FC-4820-87F6-E253E09BA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9C9FA-14FB-4F0D-8C78-F1846617F46C}"/>
              </a:ext>
            </a:extLst>
          </p:cNvPr>
          <p:cNvSpPr txBox="1"/>
          <p:nvPr/>
        </p:nvSpPr>
        <p:spPr>
          <a:xfrm>
            <a:off x="-1315720" y="662251"/>
            <a:ext cx="951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10X10 Bold" panose="020D0604000000000000" pitchFamily="50" charset="-127"/>
                <a:ea typeface="10X10 Bold" panose="020D0604000000000000" pitchFamily="50" charset="-127"/>
              </a:rPr>
              <a:t>출처</a:t>
            </a:r>
            <a:endParaRPr lang="ko-KR" altLang="en-US" sz="36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018EB614-1655-4556-BCAD-B2E2615791DC}"/>
              </a:ext>
            </a:extLst>
          </p:cNvPr>
          <p:cNvGrpSpPr/>
          <p:nvPr/>
        </p:nvGrpSpPr>
        <p:grpSpPr>
          <a:xfrm>
            <a:off x="268835" y="2001908"/>
            <a:ext cx="7714267" cy="461665"/>
            <a:chOff x="268835" y="1505520"/>
            <a:chExt cx="7714267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D997AB-E857-4935-82FC-3F83A0BC60F7}"/>
                </a:ext>
              </a:extLst>
            </p:cNvPr>
            <p:cNvSpPr txBox="1"/>
            <p:nvPr/>
          </p:nvSpPr>
          <p:spPr>
            <a:xfrm>
              <a:off x="795918" y="1505520"/>
              <a:ext cx="7187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KBO </a:t>
              </a:r>
              <a:r>
                <a:rPr lang="ko-KR" altLang="en-US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기록실</a:t>
              </a:r>
              <a:r>
                <a: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(www.koreabaseball.com)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91DA9-3503-4441-B5B7-97CA8841F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7201">
              <a:off x="268835" y="1507560"/>
              <a:ext cx="384453" cy="432606"/>
            </a:xfrm>
            <a:prstGeom prst="rect">
              <a:avLst/>
            </a:prstGeom>
          </p:spPr>
        </p:pic>
      </p:grpSp>
      <p:grpSp>
        <p:nvGrpSpPr>
          <p:cNvPr id="15" name="그룹 11">
            <a:extLst>
              <a:ext uri="{FF2B5EF4-FFF2-40B4-BE49-F238E27FC236}">
                <a16:creationId xmlns:a16="http://schemas.microsoft.com/office/drawing/2014/main" id="{F9AF6A8E-BC4E-474F-B526-365E1BCA17F7}"/>
              </a:ext>
            </a:extLst>
          </p:cNvPr>
          <p:cNvGrpSpPr/>
          <p:nvPr/>
        </p:nvGrpSpPr>
        <p:grpSpPr>
          <a:xfrm>
            <a:off x="233272" y="3830863"/>
            <a:ext cx="7749440" cy="461665"/>
            <a:chOff x="233272" y="1585261"/>
            <a:chExt cx="7749440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D997AB-E857-4935-82FC-3F83A0BC60F7}"/>
                </a:ext>
              </a:extLst>
            </p:cNvPr>
            <p:cNvSpPr txBox="1"/>
            <p:nvPr/>
          </p:nvSpPr>
          <p:spPr>
            <a:xfrm>
              <a:off x="795528" y="1585261"/>
              <a:ext cx="7187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10X10" panose="020D0604000000000000" pitchFamily="50" charset="-127"/>
                  <a:ea typeface="10X10" panose="020D0604000000000000" pitchFamily="50" charset="-127"/>
                </a:rPr>
                <a:t>스탯티즈</a:t>
              </a:r>
              <a:r>
                <a:rPr lang="ko-KR" altLang="en-US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(www.statiz.co.kr)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55BB3EE-123B-44E3-9919-C525DD45D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7201">
              <a:off x="233272" y="1599025"/>
              <a:ext cx="384453" cy="43260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263DBA-CF64-4478-8801-2A2C72A852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55080" y="1943572"/>
            <a:ext cx="1068591" cy="578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C18A9A-4212-4F61-B539-6B40C69C8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22" y="3861937"/>
            <a:ext cx="1491351" cy="3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B86E5C-8C97-4F5B-AACD-713E00508E0A}"/>
              </a:ext>
            </a:extLst>
          </p:cNvPr>
          <p:cNvSpPr/>
          <p:nvPr/>
        </p:nvSpPr>
        <p:spPr>
          <a:xfrm>
            <a:off x="-496061" y="-263190"/>
            <a:ext cx="13963649" cy="7772400"/>
          </a:xfrm>
          <a:prstGeom prst="rect">
            <a:avLst/>
          </a:prstGeom>
          <a:gradFill>
            <a:gsLst>
              <a:gs pos="45000">
                <a:schemeClr val="accent1">
                  <a:lumMod val="5000"/>
                  <a:lumOff val="95000"/>
                </a:schemeClr>
              </a:gs>
              <a:gs pos="14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8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5EDA6-EB3D-4A36-AD98-8B033B5D4B2D}"/>
              </a:ext>
            </a:extLst>
          </p:cNvPr>
          <p:cNvSpPr txBox="1"/>
          <p:nvPr/>
        </p:nvSpPr>
        <p:spPr>
          <a:xfrm>
            <a:off x="1834661" y="1989964"/>
            <a:ext cx="85226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n w="9525">
                  <a:solidFill>
                    <a:schemeClr val="bg1"/>
                  </a:solidFill>
                  <a:prstDash val="solid"/>
                </a:ln>
                <a:latin typeface="10X10" panose="020D0604000000000000" pitchFamily="50" charset="-127"/>
                <a:ea typeface="10X10" panose="020D0604000000000000" pitchFamily="50" charset="-127"/>
              </a:rPr>
              <a:t>감사합니다</a:t>
            </a:r>
            <a:r>
              <a:rPr lang="en-US" altLang="ko-KR" sz="6600" b="1" dirty="0">
                <a:ln w="9525">
                  <a:solidFill>
                    <a:schemeClr val="bg1"/>
                  </a:solidFill>
                  <a:prstDash val="solid"/>
                </a:ln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</a:p>
          <a:p>
            <a:pPr algn="ctr"/>
            <a:endParaRPr lang="en-US" altLang="ko-KR" sz="6600" b="1" dirty="0">
              <a:ln w="9525">
                <a:solidFill>
                  <a:schemeClr val="bg1"/>
                </a:solidFill>
                <a:prstDash val="solid"/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en-US" altLang="ko-KR" sz="6600" b="1" dirty="0">
                <a:ln w="9525">
                  <a:solidFill>
                    <a:schemeClr val="bg1"/>
                  </a:solidFill>
                  <a:prstDash val="solid"/>
                </a:ln>
                <a:latin typeface="10X10" panose="020D0604000000000000" pitchFamily="50" charset="-127"/>
                <a:ea typeface="10X10" panose="020D0604000000000000" pitchFamily="50" charset="-127"/>
              </a:rPr>
              <a:t>Q&amp;A</a:t>
            </a:r>
            <a:endParaRPr lang="ko-KR" altLang="en-US" sz="6600" b="1" dirty="0">
              <a:ln w="9525">
                <a:solidFill>
                  <a:schemeClr val="bg1"/>
                </a:solidFill>
                <a:prstDash val="solid"/>
              </a:ln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54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344A3F-D1FA-4AEA-B6E5-D50CA5706000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055F97-A0FC-4820-87F6-E253E09BA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0CB60B-F79A-4A15-95D7-2F073A4BF4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" y="1285718"/>
            <a:ext cx="5057681" cy="507038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7222EF-55B3-4865-BC40-372270E42B6E}"/>
              </a:ext>
            </a:extLst>
          </p:cNvPr>
          <p:cNvGrpSpPr/>
          <p:nvPr/>
        </p:nvGrpSpPr>
        <p:grpSpPr>
          <a:xfrm>
            <a:off x="2400300" y="2289368"/>
            <a:ext cx="6614506" cy="5629121"/>
            <a:chOff x="2964532" y="791015"/>
            <a:chExt cx="6252620" cy="466795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AEB57D-5F54-45C9-BC21-811C328E9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532" y="791015"/>
              <a:ext cx="4836980" cy="459339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5F095E-E13F-480A-A462-8FD4BED2BDFC}"/>
                </a:ext>
              </a:extLst>
            </p:cNvPr>
            <p:cNvSpPr/>
            <p:nvPr/>
          </p:nvSpPr>
          <p:spPr>
            <a:xfrm>
              <a:off x="7479792" y="1783080"/>
              <a:ext cx="1737360" cy="3675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247C5C4-C013-41BD-8DA0-9683B3CAAE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831" y="428871"/>
            <a:ext cx="4637052" cy="450098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22A263F-CD57-4C91-BA3A-FCE6873FB36D}"/>
              </a:ext>
            </a:extLst>
          </p:cNvPr>
          <p:cNvSpPr/>
          <p:nvPr/>
        </p:nvSpPr>
        <p:spPr>
          <a:xfrm>
            <a:off x="1673352" y="1353162"/>
            <a:ext cx="2107155" cy="54231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7E5BAD-93C2-4B35-B1C5-6CAE2FB1D1CC}"/>
              </a:ext>
            </a:extLst>
          </p:cNvPr>
          <p:cNvSpPr/>
          <p:nvPr/>
        </p:nvSpPr>
        <p:spPr>
          <a:xfrm>
            <a:off x="5191125" y="2403446"/>
            <a:ext cx="2363745" cy="52263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AF758A8-F51D-46B5-9217-D75A5758480B}"/>
              </a:ext>
            </a:extLst>
          </p:cNvPr>
          <p:cNvSpPr/>
          <p:nvPr/>
        </p:nvSpPr>
        <p:spPr>
          <a:xfrm>
            <a:off x="8711419" y="299195"/>
            <a:ext cx="2233949" cy="44767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9C3FD-930F-44F7-901A-CDFBE3F32A61}"/>
              </a:ext>
            </a:extLst>
          </p:cNvPr>
          <p:cNvSpPr txBox="1"/>
          <p:nvPr/>
        </p:nvSpPr>
        <p:spPr>
          <a:xfrm>
            <a:off x="-807720" y="662251"/>
            <a:ext cx="951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목표</a:t>
            </a:r>
          </a:p>
        </p:txBody>
      </p:sp>
    </p:spTree>
    <p:extLst>
      <p:ext uri="{BB962C8B-B14F-4D97-AF65-F5344CB8AC3E}">
        <p14:creationId xmlns:p14="http://schemas.microsoft.com/office/powerpoint/2010/main" val="21973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344A3F-D1FA-4AEA-B6E5-D50CA5706000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055F97-A0FC-4820-87F6-E253E09BA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9C9FA-14FB-4F0D-8C78-F1846617F46C}"/>
              </a:ext>
            </a:extLst>
          </p:cNvPr>
          <p:cNvSpPr txBox="1"/>
          <p:nvPr/>
        </p:nvSpPr>
        <p:spPr>
          <a:xfrm>
            <a:off x="-807720" y="662251"/>
            <a:ext cx="951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목표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AFD804-6240-45B4-97D3-7470CF83C730}"/>
              </a:ext>
            </a:extLst>
          </p:cNvPr>
          <p:cNvGrpSpPr/>
          <p:nvPr/>
        </p:nvGrpSpPr>
        <p:grpSpPr>
          <a:xfrm>
            <a:off x="569485" y="2595488"/>
            <a:ext cx="12171359" cy="1200329"/>
            <a:chOff x="532909" y="3226424"/>
            <a:chExt cx="12171359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734AD2-CBA4-4977-AA01-CCFA901EC510}"/>
                </a:ext>
              </a:extLst>
            </p:cNvPr>
            <p:cNvSpPr txBox="1"/>
            <p:nvPr/>
          </p:nvSpPr>
          <p:spPr>
            <a:xfrm>
              <a:off x="1137108" y="3226424"/>
              <a:ext cx="115671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10X10" panose="020D0604000000000000" pitchFamily="50" charset="-127"/>
                  <a:ea typeface="10X10" panose="020D0604000000000000" pitchFamily="50" charset="-127"/>
                </a:rPr>
                <a:t>실제로</a:t>
              </a:r>
              <a:r>
                <a:rPr lang="en-US" altLang="ko-KR" sz="3600" dirty="0"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ko-KR" altLang="en-US" sz="3600" b="1" dirty="0">
                  <a:solidFill>
                    <a:srgbClr val="FF0000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안타</a:t>
              </a:r>
              <a:r>
                <a:rPr lang="ko-KR" altLang="en-US" sz="3600" dirty="0">
                  <a:latin typeface="10X10" panose="020D0604000000000000" pitchFamily="50" charset="-127"/>
                  <a:ea typeface="10X10" panose="020D0604000000000000" pitchFamily="50" charset="-127"/>
                </a:rPr>
                <a:t>를 내주는 것이</a:t>
              </a:r>
              <a:endParaRPr lang="en-US" altLang="ko-KR" sz="3600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r>
                <a:rPr lang="en-US" altLang="ko-KR" sz="3600" dirty="0">
                  <a:latin typeface="10X10" panose="020D0604000000000000" pitchFamily="50" charset="-127"/>
                  <a:ea typeface="10X10" panose="020D0604000000000000" pitchFamily="50" charset="-127"/>
                </a:rPr>
                <a:t>        </a:t>
              </a:r>
              <a:r>
                <a:rPr lang="ko-KR" altLang="en-US" sz="3600" dirty="0">
                  <a:latin typeface="10X10" panose="020D0604000000000000" pitchFamily="50" charset="-127"/>
                  <a:ea typeface="10X10" panose="020D0604000000000000" pitchFamily="50" charset="-127"/>
                </a:rPr>
                <a:t> </a:t>
              </a:r>
              <a:r>
                <a:rPr lang="ko-KR" altLang="en-US" sz="3600" b="1" dirty="0">
                  <a:solidFill>
                    <a:srgbClr val="FF0000"/>
                  </a:solidFill>
                  <a:latin typeface="10X10" panose="020D0604000000000000" pitchFamily="50" charset="-127"/>
                  <a:ea typeface="10X10" panose="020D0604000000000000" pitchFamily="50" charset="-127"/>
                </a:rPr>
                <a:t>볼넷</a:t>
              </a:r>
              <a:r>
                <a:rPr lang="ko-KR" altLang="en-US" sz="3600" dirty="0">
                  <a:latin typeface="10X10" panose="020D0604000000000000" pitchFamily="50" charset="-127"/>
                  <a:ea typeface="10X10" panose="020D0604000000000000" pitchFamily="50" charset="-127"/>
                </a:rPr>
                <a:t>을 주는 것보다 좋은 결과를 가져올까</a:t>
              </a:r>
              <a:r>
                <a:rPr lang="en-US" altLang="ko-KR" sz="3600" dirty="0">
                  <a:latin typeface="10X10" panose="020D0604000000000000" pitchFamily="50" charset="-127"/>
                  <a:ea typeface="10X10" panose="020D0604000000000000" pitchFamily="50" charset="-127"/>
                </a:rPr>
                <a:t>?</a:t>
              </a:r>
              <a:endParaRPr lang="ko-KR" altLang="en-US" sz="3600" dirty="0">
                <a:latin typeface="10X10" panose="020D0604000000000000" pitchFamily="50" charset="-127"/>
                <a:ea typeface="10X10" panose="020D0604000000000000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5FE9C6-7962-41C5-96FC-0F10BA34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7201" flipH="1">
              <a:off x="532909" y="3247005"/>
              <a:ext cx="577870" cy="726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218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793875" y="3376246"/>
            <a:ext cx="6149812" cy="1075267"/>
            <a:chOff x="1793875" y="3376246"/>
            <a:chExt cx="6149812" cy="107526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25743AF-F428-4181-9E6F-4E6826AB3785}"/>
                </a:ext>
              </a:extLst>
            </p:cNvPr>
            <p:cNvGrpSpPr/>
            <p:nvPr/>
          </p:nvGrpSpPr>
          <p:grpSpPr>
            <a:xfrm>
              <a:off x="1793875" y="3376246"/>
              <a:ext cx="4390251" cy="1071929"/>
              <a:chOff x="1793875" y="3376246"/>
              <a:chExt cx="4390251" cy="10719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E0E4046-1A1D-4E2C-A8BA-BC4459D81F7B}"/>
                  </a:ext>
                </a:extLst>
              </p:cNvPr>
              <p:cNvSpPr/>
              <p:nvPr/>
            </p:nvSpPr>
            <p:spPr>
              <a:xfrm>
                <a:off x="4431203" y="3385282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39D1DA3-61A8-4294-81EC-CAEFEF2CDF24}"/>
                  </a:ext>
                </a:extLst>
              </p:cNvPr>
              <p:cNvSpPr/>
              <p:nvPr/>
            </p:nvSpPr>
            <p:spPr>
              <a:xfrm>
                <a:off x="1793875" y="3385282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F15B95C-46EC-47A3-8F86-07F789A6AB6D}"/>
                  </a:ext>
                </a:extLst>
              </p:cNvPr>
              <p:cNvSpPr/>
              <p:nvPr/>
            </p:nvSpPr>
            <p:spPr>
              <a:xfrm>
                <a:off x="2652784" y="3376246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ADCDBB-BFBD-48F6-A4E5-BCBC89EEDEC0}"/>
                  </a:ext>
                </a:extLst>
              </p:cNvPr>
              <p:cNvSpPr/>
              <p:nvPr/>
            </p:nvSpPr>
            <p:spPr>
              <a:xfrm>
                <a:off x="3532135" y="3376246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ABC751F-4300-408C-AECB-632206710804}"/>
                  </a:ext>
                </a:extLst>
              </p:cNvPr>
              <p:cNvSpPr/>
              <p:nvPr/>
            </p:nvSpPr>
            <p:spPr>
              <a:xfrm>
                <a:off x="4391044" y="3385282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62D9DF2-3279-4B79-801F-3D6B7D42A3F6}"/>
                  </a:ext>
                </a:extLst>
              </p:cNvPr>
              <p:cNvSpPr/>
              <p:nvPr/>
            </p:nvSpPr>
            <p:spPr>
              <a:xfrm>
                <a:off x="5304775" y="3385282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EDF038-0C5D-46E9-84CC-543801E4F368}"/>
                </a:ext>
              </a:extLst>
            </p:cNvPr>
            <p:cNvSpPr/>
            <p:nvPr/>
          </p:nvSpPr>
          <p:spPr>
            <a:xfrm>
              <a:off x="7064336" y="3388620"/>
              <a:ext cx="879351" cy="10628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0E33AC-0DFE-4FCC-865F-B8627E47B336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D1D27A-B31D-4CCB-8754-299BF64FEB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ACEC37A-53F6-49D7-983E-AF9406D68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9319"/>
              </p:ext>
            </p:extLst>
          </p:nvPr>
        </p:nvGraphicFramePr>
        <p:xfrm>
          <a:off x="1793875" y="2310341"/>
          <a:ext cx="8778880" cy="2137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888">
                  <a:extLst>
                    <a:ext uri="{9D8B030D-6E8A-4147-A177-3AD203B41FA5}">
                      <a16:colId xmlns:a16="http://schemas.microsoft.com/office/drawing/2014/main" val="3996327421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1964955806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165277159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971777799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3543779042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871816424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4148018801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655079021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1600988298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453624176"/>
                    </a:ext>
                  </a:extLst>
                </a:gridCol>
              </a:tblGrid>
              <a:tr h="10689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순위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팀명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ERA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경기수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승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패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세이브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홀드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승률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71801"/>
                  </a:ext>
                </a:extLst>
              </a:tr>
              <a:tr h="10689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이닝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피안타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피홈런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볼넷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HBP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삼진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실점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자책점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WHIP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4851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EF000F-0FF9-49F5-908C-16A47C52BED1}"/>
              </a:ext>
            </a:extLst>
          </p:cNvPr>
          <p:cNvSpPr txBox="1"/>
          <p:nvPr/>
        </p:nvSpPr>
        <p:spPr>
          <a:xfrm>
            <a:off x="410308" y="1441938"/>
            <a:ext cx="4525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0X10" panose="020D0604000000000000" pitchFamily="50" charset="-127"/>
                <a:ea typeface="10X10" panose="020D0604000000000000" pitchFamily="50" charset="-127"/>
              </a:rPr>
              <a:t>1. </a:t>
            </a:r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팀별 데이터 </a:t>
            </a:r>
            <a:r>
              <a:rPr lang="en-US" altLang="ko-KR" sz="2800" dirty="0">
                <a:latin typeface="10X10" panose="020D0604000000000000" pitchFamily="50" charset="-127"/>
                <a:ea typeface="10X10" panose="020D0604000000000000" pitchFamily="50" charset="-127"/>
              </a:rPr>
              <a:t>(2002~2017)</a:t>
            </a:r>
            <a:endParaRPr lang="ko-KR" altLang="en-US" sz="28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1681E0-D8CF-4C0D-B992-6238CCE01626}"/>
              </a:ext>
            </a:extLst>
          </p:cNvPr>
          <p:cNvSpPr txBox="1"/>
          <p:nvPr/>
        </p:nvSpPr>
        <p:spPr>
          <a:xfrm>
            <a:off x="-347133" y="662251"/>
            <a:ext cx="798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1521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2674408" y="3376246"/>
            <a:ext cx="6144541" cy="1071929"/>
            <a:chOff x="2674408" y="3376246"/>
            <a:chExt cx="6144541" cy="10719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B9DFD8F-F2F7-4219-AE6E-052D8EE0C767}"/>
                </a:ext>
              </a:extLst>
            </p:cNvPr>
            <p:cNvSpPr/>
            <p:nvPr/>
          </p:nvSpPr>
          <p:spPr>
            <a:xfrm>
              <a:off x="7939598" y="3385282"/>
              <a:ext cx="879351" cy="10628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25743AF-F428-4181-9E6F-4E6826AB3785}"/>
                </a:ext>
              </a:extLst>
            </p:cNvPr>
            <p:cNvGrpSpPr/>
            <p:nvPr/>
          </p:nvGrpSpPr>
          <p:grpSpPr>
            <a:xfrm>
              <a:off x="2674408" y="3376246"/>
              <a:ext cx="4390251" cy="1071929"/>
              <a:chOff x="1793875" y="3376246"/>
              <a:chExt cx="4390251" cy="107192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E0E4046-1A1D-4E2C-A8BA-BC4459D81F7B}"/>
                  </a:ext>
                </a:extLst>
              </p:cNvPr>
              <p:cNvSpPr/>
              <p:nvPr/>
            </p:nvSpPr>
            <p:spPr>
              <a:xfrm>
                <a:off x="4431203" y="3385282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39D1DA3-61A8-4294-81EC-CAEFEF2CDF24}"/>
                  </a:ext>
                </a:extLst>
              </p:cNvPr>
              <p:cNvSpPr/>
              <p:nvPr/>
            </p:nvSpPr>
            <p:spPr>
              <a:xfrm>
                <a:off x="1793875" y="3385282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F15B95C-46EC-47A3-8F86-07F789A6AB6D}"/>
                  </a:ext>
                </a:extLst>
              </p:cNvPr>
              <p:cNvSpPr/>
              <p:nvPr/>
            </p:nvSpPr>
            <p:spPr>
              <a:xfrm>
                <a:off x="2652784" y="3376246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ADCDBB-BFBD-48F6-A4E5-BCBC89EEDEC0}"/>
                  </a:ext>
                </a:extLst>
              </p:cNvPr>
              <p:cNvSpPr/>
              <p:nvPr/>
            </p:nvSpPr>
            <p:spPr>
              <a:xfrm>
                <a:off x="3532135" y="3376246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ABC751F-4300-408C-AECB-632206710804}"/>
                  </a:ext>
                </a:extLst>
              </p:cNvPr>
              <p:cNvSpPr/>
              <p:nvPr/>
            </p:nvSpPr>
            <p:spPr>
              <a:xfrm>
                <a:off x="4391044" y="3385282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62D9DF2-3279-4B79-801F-3D6B7D42A3F6}"/>
                  </a:ext>
                </a:extLst>
              </p:cNvPr>
              <p:cNvSpPr/>
              <p:nvPr/>
            </p:nvSpPr>
            <p:spPr>
              <a:xfrm>
                <a:off x="5304775" y="3385282"/>
                <a:ext cx="879351" cy="1062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0E33AC-0DFE-4FCC-865F-B8627E47B336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D1D27A-B31D-4CCB-8754-299BF64FEB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1681E0-D8CF-4C0D-B992-6238CCE01626}"/>
              </a:ext>
            </a:extLst>
          </p:cNvPr>
          <p:cNvSpPr txBox="1"/>
          <p:nvPr/>
        </p:nvSpPr>
        <p:spPr>
          <a:xfrm>
            <a:off x="-347133" y="662251"/>
            <a:ext cx="798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ACEC37A-53F6-49D7-983E-AF9406D68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785253"/>
              </p:ext>
            </p:extLst>
          </p:nvPr>
        </p:nvGraphicFramePr>
        <p:xfrm>
          <a:off x="1793875" y="2310341"/>
          <a:ext cx="8778880" cy="2137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888">
                  <a:extLst>
                    <a:ext uri="{9D8B030D-6E8A-4147-A177-3AD203B41FA5}">
                      <a16:colId xmlns:a16="http://schemas.microsoft.com/office/drawing/2014/main" val="3996327421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1964955806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165277159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971777799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3543779042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871816424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4148018801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655079021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1600988298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453624176"/>
                    </a:ext>
                  </a:extLst>
                </a:gridCol>
              </a:tblGrid>
              <a:tr h="10689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연도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순위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선수명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팀명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ERA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경기수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승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패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세이브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홀드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71801"/>
                  </a:ext>
                </a:extLst>
              </a:tr>
              <a:tr h="10689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승률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이닝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피안타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피홈런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볼넷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HBP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삼진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실점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자책점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10X10" charset="-127"/>
                        <a:ea typeface="10X1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10X10" charset="-127"/>
                          <a:ea typeface="10X10" charset="-127"/>
                        </a:rPr>
                        <a:t>WHIP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48514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EF000F-0FF9-49F5-908C-16A47C52BED1}"/>
              </a:ext>
            </a:extLst>
          </p:cNvPr>
          <p:cNvSpPr txBox="1"/>
          <p:nvPr/>
        </p:nvSpPr>
        <p:spPr>
          <a:xfrm>
            <a:off x="410308" y="1441938"/>
            <a:ext cx="8645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0X10" panose="020D0604000000000000" pitchFamily="50" charset="-127"/>
                <a:ea typeface="10X10" panose="020D0604000000000000" pitchFamily="50" charset="-127"/>
              </a:rPr>
              <a:t>2. </a:t>
            </a:r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선수 개인별 데이터 </a:t>
            </a:r>
            <a:r>
              <a:rPr lang="en-US" altLang="ko-KR" sz="2800" dirty="0">
                <a:latin typeface="10X10" panose="020D0604000000000000" pitchFamily="50" charset="-127"/>
                <a:ea typeface="10X10" panose="020D0604000000000000" pitchFamily="50" charset="-127"/>
              </a:rPr>
              <a:t>(2010~2017 </a:t>
            </a:r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규정이닝 채운 투수</a:t>
            </a:r>
            <a:r>
              <a:rPr lang="en-US" altLang="ko-KR" sz="2800" dirty="0">
                <a:latin typeface="10X10" panose="020D0604000000000000" pitchFamily="50" charset="-127"/>
                <a:ea typeface="10X10" panose="020D0604000000000000" pitchFamily="50" charset="-127"/>
              </a:rPr>
              <a:t>)</a:t>
            </a:r>
            <a:endParaRPr lang="ko-KR" altLang="en-US" sz="28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1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D2C986-7CEA-4A5A-93CF-9B3E352940E3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3BA012-3359-449A-90B7-CEE1B2006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09B7C-301F-4288-B57E-95F0D7765FD8}"/>
              </a:ext>
            </a:extLst>
          </p:cNvPr>
          <p:cNvSpPr txBox="1"/>
          <p:nvPr/>
        </p:nvSpPr>
        <p:spPr>
          <a:xfrm>
            <a:off x="0" y="662251"/>
            <a:ext cx="798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변수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8EB614-1655-4556-BCAD-B2E2615791DC}"/>
              </a:ext>
            </a:extLst>
          </p:cNvPr>
          <p:cNvGrpSpPr/>
          <p:nvPr/>
        </p:nvGrpSpPr>
        <p:grpSpPr>
          <a:xfrm>
            <a:off x="268835" y="1505520"/>
            <a:ext cx="7714267" cy="461665"/>
            <a:chOff x="268835" y="1505520"/>
            <a:chExt cx="7714267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D997AB-E857-4935-82FC-3F83A0BC60F7}"/>
                </a:ext>
              </a:extLst>
            </p:cNvPr>
            <p:cNvSpPr txBox="1"/>
            <p:nvPr/>
          </p:nvSpPr>
          <p:spPr>
            <a:xfrm>
              <a:off x="795918" y="1505520"/>
              <a:ext cx="7187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10X10" panose="020D0604000000000000" pitchFamily="50" charset="-127"/>
                  <a:ea typeface="10X10" panose="020D0604000000000000" pitchFamily="50" charset="-127"/>
                </a:rPr>
                <a:t>R </a:t>
              </a:r>
              <a:r>
                <a: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:</a:t>
              </a:r>
              <a:r>
                <a:rPr lang="ko-KR" altLang="en-US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 실점 </a:t>
              </a:r>
              <a:r>
                <a: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(</a:t>
              </a:r>
              <a:r>
                <a:rPr lang="ko-KR" altLang="en-US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자책점</a:t>
              </a:r>
              <a:r>
                <a: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+</a:t>
              </a:r>
              <a:r>
                <a:rPr lang="ko-KR" altLang="en-US" sz="2400" dirty="0" err="1">
                  <a:latin typeface="10X10" panose="020D0604000000000000" pitchFamily="50" charset="-127"/>
                  <a:ea typeface="10X10" panose="020D0604000000000000" pitchFamily="50" charset="-127"/>
                </a:rPr>
                <a:t>비자책점</a:t>
              </a:r>
              <a:r>
                <a: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rPr>
                <a:t>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891DA9-3503-4441-B5B7-97CA8841F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7201">
              <a:off x="268835" y="1507560"/>
              <a:ext cx="384453" cy="432606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91A2083-D427-4231-976F-A6E44DB85852}"/>
              </a:ext>
            </a:extLst>
          </p:cNvPr>
          <p:cNvGrpSpPr/>
          <p:nvPr/>
        </p:nvGrpSpPr>
        <p:grpSpPr>
          <a:xfrm>
            <a:off x="233272" y="2846794"/>
            <a:ext cx="10843394" cy="3590910"/>
            <a:chOff x="233272" y="2846794"/>
            <a:chExt cx="10843394" cy="359091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9AF6A8E-BC4E-474F-B526-365E1BCA17F7}"/>
                </a:ext>
              </a:extLst>
            </p:cNvPr>
            <p:cNvGrpSpPr/>
            <p:nvPr/>
          </p:nvGrpSpPr>
          <p:grpSpPr>
            <a:xfrm>
              <a:off x="233272" y="2846794"/>
              <a:ext cx="7749440" cy="461665"/>
              <a:chOff x="233272" y="1585261"/>
              <a:chExt cx="7749440" cy="4616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D997AB-E857-4935-82FC-3F83A0BC60F7}"/>
                  </a:ext>
                </a:extLst>
              </p:cNvPr>
              <p:cNvSpPr txBox="1"/>
              <p:nvPr/>
            </p:nvSpPr>
            <p:spPr>
              <a:xfrm>
                <a:off x="795528" y="1585261"/>
                <a:ext cx="7187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H</a:t>
                </a:r>
                <a:r>
                  <a:rPr lang="ko-KR" altLang="en-US" sz="2400" b="1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</a:t>
                </a:r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:</a:t>
                </a:r>
                <a:r>
                  <a:rPr lang="ko-KR" altLang="en-US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</a:t>
                </a:r>
                <a:r>
                  <a:rPr lang="ko-KR" altLang="en-US" sz="2400" dirty="0" err="1">
                    <a:latin typeface="10X10" panose="020D0604000000000000" pitchFamily="50" charset="-127"/>
                    <a:ea typeface="10X10" panose="020D0604000000000000" pitchFamily="50" charset="-127"/>
                  </a:rPr>
                  <a:t>피안타</a:t>
                </a:r>
                <a:endPara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55BB3EE-123B-44E3-9919-C525DD45D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57201">
                <a:off x="233272" y="1599025"/>
                <a:ext cx="384453" cy="432606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0020E1A-B182-4A9F-B677-22667A74BC82}"/>
                </a:ext>
              </a:extLst>
            </p:cNvPr>
            <p:cNvGrpSpPr/>
            <p:nvPr/>
          </p:nvGrpSpPr>
          <p:grpSpPr>
            <a:xfrm>
              <a:off x="236740" y="3872666"/>
              <a:ext cx="10839926" cy="461665"/>
              <a:chOff x="236740" y="3017533"/>
              <a:chExt cx="10839926" cy="46166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8C37839-A630-4B4F-B459-6CDD7185F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57201">
                <a:off x="236740" y="3029240"/>
                <a:ext cx="384453" cy="43260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10B400-F6EC-4F4A-BDA3-54D32F756FB4}"/>
                  </a:ext>
                </a:extLst>
              </p:cNvPr>
              <p:cNvSpPr txBox="1"/>
              <p:nvPr/>
            </p:nvSpPr>
            <p:spPr>
              <a:xfrm>
                <a:off x="795528" y="3017533"/>
                <a:ext cx="10281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BB</a:t>
                </a:r>
                <a:r>
                  <a:rPr lang="ko-KR" altLang="en-US" sz="2400" b="1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</a:t>
                </a:r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:</a:t>
                </a:r>
                <a:r>
                  <a:rPr lang="ko-KR" altLang="en-US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</a:t>
                </a:r>
                <a:r>
                  <a:rPr lang="ko-KR" altLang="en-US" sz="2400" dirty="0" err="1">
                    <a:latin typeface="10X10" panose="020D0604000000000000" pitchFamily="50" charset="-127"/>
                    <a:ea typeface="10X10" panose="020D0604000000000000" pitchFamily="50" charset="-127"/>
                  </a:rPr>
                  <a:t>볼넷</a:t>
                </a:r>
                <a:endPara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4F9DBE1-A261-4434-B6DB-75E2C5253EB5}"/>
                </a:ext>
              </a:extLst>
            </p:cNvPr>
            <p:cNvGrpSpPr/>
            <p:nvPr/>
          </p:nvGrpSpPr>
          <p:grpSpPr>
            <a:xfrm>
              <a:off x="233272" y="4908186"/>
              <a:ext cx="10843394" cy="517818"/>
              <a:chOff x="233272" y="4307054"/>
              <a:chExt cx="10843394" cy="51781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D40916B5-E61A-4072-8650-E9273ED9D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57201">
                <a:off x="233272" y="4307054"/>
                <a:ext cx="384453" cy="432606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2074F3-D738-4EC6-81DD-B9B8181323BA}"/>
                  </a:ext>
                </a:extLst>
              </p:cNvPr>
              <p:cNvSpPr txBox="1"/>
              <p:nvPr/>
            </p:nvSpPr>
            <p:spPr>
              <a:xfrm>
                <a:off x="795528" y="4363207"/>
                <a:ext cx="10281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err="1">
                    <a:latin typeface="10X10" panose="020D0604000000000000" pitchFamily="50" charset="-127"/>
                    <a:ea typeface="10X10" panose="020D0604000000000000" pitchFamily="50" charset="-127"/>
                  </a:rPr>
                  <a:t>sH</a:t>
                </a:r>
                <a:r>
                  <a:rPr lang="en-US" altLang="ko-KR" sz="2400" b="1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</a:t>
                </a:r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: </a:t>
                </a:r>
                <a:r>
                  <a:rPr lang="ko-KR" altLang="en-US" sz="2400" dirty="0" err="1">
                    <a:latin typeface="10X10" panose="020D0604000000000000" pitchFamily="50" charset="-127"/>
                    <a:ea typeface="10X10" panose="020D0604000000000000" pitchFamily="50" charset="-127"/>
                  </a:rPr>
                  <a:t>피안타</a:t>
                </a:r>
                <a:r>
                  <a:rPr lang="ko-KR" altLang="en-US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</a:t>
                </a:r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- </a:t>
                </a:r>
                <a:r>
                  <a:rPr lang="ko-KR" altLang="en-US" sz="2400" dirty="0" err="1">
                    <a:latin typeface="10X10" panose="020D0604000000000000" pitchFamily="50" charset="-127"/>
                    <a:ea typeface="10X10" panose="020D0604000000000000" pitchFamily="50" charset="-127"/>
                  </a:rPr>
                  <a:t>피홈런</a:t>
                </a:r>
                <a:endPara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5F90185-DFFB-459E-A758-78D60356EDD8}"/>
                </a:ext>
              </a:extLst>
            </p:cNvPr>
            <p:cNvGrpSpPr/>
            <p:nvPr/>
          </p:nvGrpSpPr>
          <p:grpSpPr>
            <a:xfrm>
              <a:off x="233273" y="5976039"/>
              <a:ext cx="10843393" cy="461665"/>
              <a:chOff x="233273" y="5493438"/>
              <a:chExt cx="10843393" cy="46166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D05BF22-01AE-4B4C-90B1-9E9B31AC3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57201">
                <a:off x="233273" y="5507202"/>
                <a:ext cx="384453" cy="43260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A73A1A-0242-48A4-B951-F5831DC85F1D}"/>
                  </a:ext>
                </a:extLst>
              </p:cNvPr>
              <p:cNvSpPr txBox="1"/>
              <p:nvPr/>
            </p:nvSpPr>
            <p:spPr>
              <a:xfrm>
                <a:off x="795528" y="5493438"/>
                <a:ext cx="10281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B </a:t>
                </a:r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: </a:t>
                </a:r>
                <a:r>
                  <a:rPr lang="ko-KR" altLang="en-US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볼넷 </a:t>
                </a:r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+ HBP(</a:t>
                </a:r>
                <a:r>
                  <a:rPr lang="ko-KR" altLang="en-US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몸에 맞는 공</a:t>
                </a:r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466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D2C986-7CEA-4A5A-93CF-9B3E352940E3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3BA012-3359-449A-90B7-CEE1B2006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09B7C-301F-4288-B57E-95F0D7765FD8}"/>
              </a:ext>
            </a:extLst>
          </p:cNvPr>
          <p:cNvSpPr txBox="1"/>
          <p:nvPr/>
        </p:nvSpPr>
        <p:spPr>
          <a:xfrm>
            <a:off x="0" y="662251"/>
            <a:ext cx="798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변수 설명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DC0AD3-47C9-45D0-B387-D1311CB3F7EB}"/>
              </a:ext>
            </a:extLst>
          </p:cNvPr>
          <p:cNvGrpSpPr/>
          <p:nvPr/>
        </p:nvGrpSpPr>
        <p:grpSpPr>
          <a:xfrm>
            <a:off x="233272" y="1505520"/>
            <a:ext cx="10843394" cy="5301516"/>
            <a:chOff x="233272" y="1505520"/>
            <a:chExt cx="10843394" cy="5301516"/>
          </a:xfrm>
        </p:grpSpPr>
        <p:grpSp>
          <p:nvGrpSpPr>
            <p:cNvPr id="6" name="그룹 9">
              <a:extLst>
                <a:ext uri="{FF2B5EF4-FFF2-40B4-BE49-F238E27FC236}">
                  <a16:creationId xmlns:a16="http://schemas.microsoft.com/office/drawing/2014/main" id="{018EB614-1655-4556-BCAD-B2E2615791DC}"/>
                </a:ext>
              </a:extLst>
            </p:cNvPr>
            <p:cNvGrpSpPr/>
            <p:nvPr/>
          </p:nvGrpSpPr>
          <p:grpSpPr>
            <a:xfrm>
              <a:off x="268835" y="1505520"/>
              <a:ext cx="7714267" cy="830997"/>
              <a:chOff x="268835" y="1505520"/>
              <a:chExt cx="7714267" cy="83099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D997AB-E857-4935-82FC-3F83A0BC60F7}"/>
                  </a:ext>
                </a:extLst>
              </p:cNvPr>
              <p:cNvSpPr txBox="1"/>
              <p:nvPr/>
            </p:nvSpPr>
            <p:spPr>
              <a:xfrm>
                <a:off x="795918" y="1505520"/>
                <a:ext cx="71871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RA9</a:t>
                </a:r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: 9</a:t>
                </a:r>
                <a:r>
                  <a:rPr lang="ko-KR" altLang="en-US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이닝 당</a:t>
                </a:r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</a:t>
                </a:r>
                <a:r>
                  <a:rPr lang="ko-KR" altLang="en-US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평균 실점</a:t>
                </a:r>
                <a:endPara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  <a:p>
                <a:r>
                  <a: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           </a:t>
                </a:r>
                <a:r>
                  <a:rPr lang="ko-KR" altLang="en-US" sz="16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실점</a:t>
                </a:r>
                <a:r>
                  <a:rPr lang="en-US" altLang="ko-KR" sz="16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/</a:t>
                </a:r>
                <a:r>
                  <a:rPr lang="ko-KR" altLang="en-US" sz="16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이닝</a:t>
                </a:r>
                <a:r>
                  <a:rPr lang="en-US" altLang="ko-KR" sz="1600" dirty="0">
                    <a:latin typeface="10X10" panose="020D0604000000000000" pitchFamily="50" charset="-127"/>
                    <a:ea typeface="10X10" panose="020D0604000000000000" pitchFamily="50" charset="-127"/>
                  </a:rPr>
                  <a:t>*9</a:t>
                </a:r>
                <a:endParaRPr lang="en-US" altLang="ko-KR" sz="2400" dirty="0">
                  <a:latin typeface="10X10" panose="020D0604000000000000" pitchFamily="50" charset="-127"/>
                  <a:ea typeface="10X10" panose="020D0604000000000000" pitchFamily="50" charset="-127"/>
                </a:endParaRP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C891DA9-3503-4441-B5B7-97CA8841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57201">
                <a:off x="268835" y="1507560"/>
                <a:ext cx="384453" cy="432606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80C2A97-49B1-493E-9AAA-DE156CF617B6}"/>
                </a:ext>
              </a:extLst>
            </p:cNvPr>
            <p:cNvGrpSpPr/>
            <p:nvPr/>
          </p:nvGrpSpPr>
          <p:grpSpPr>
            <a:xfrm>
              <a:off x="233272" y="2846794"/>
              <a:ext cx="10843394" cy="3960242"/>
              <a:chOff x="233272" y="2846794"/>
              <a:chExt cx="10843394" cy="3960242"/>
            </a:xfrm>
          </p:grpSpPr>
          <p:grpSp>
            <p:nvGrpSpPr>
              <p:cNvPr id="8" name="그룹 11">
                <a:extLst>
                  <a:ext uri="{FF2B5EF4-FFF2-40B4-BE49-F238E27FC236}">
                    <a16:creationId xmlns:a16="http://schemas.microsoft.com/office/drawing/2014/main" id="{F9AF6A8E-BC4E-474F-B526-365E1BCA17F7}"/>
                  </a:ext>
                </a:extLst>
              </p:cNvPr>
              <p:cNvGrpSpPr/>
              <p:nvPr/>
            </p:nvGrpSpPr>
            <p:grpSpPr>
              <a:xfrm>
                <a:off x="233272" y="2846794"/>
                <a:ext cx="7749440" cy="830997"/>
                <a:chOff x="233272" y="1585261"/>
                <a:chExt cx="7749440" cy="830997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D997AB-E857-4935-82FC-3F83A0BC60F7}"/>
                    </a:ext>
                  </a:extLst>
                </p:cNvPr>
                <p:cNvSpPr txBox="1"/>
                <p:nvPr/>
              </p:nvSpPr>
              <p:spPr>
                <a:xfrm>
                  <a:off x="795528" y="1585261"/>
                  <a:ext cx="718718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H9</a:t>
                  </a:r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: 9</a:t>
                  </a:r>
                  <a:r>
                    <a:rPr lang="ko-KR" altLang="en-US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이닝 동안 맞은 안타 수</a:t>
                  </a:r>
                  <a:endPara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  <a:p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          </a:t>
                  </a:r>
                  <a:r>
                    <a:rPr lang="ko-KR" altLang="en-US" sz="1600" dirty="0" err="1">
                      <a:latin typeface="10X10" panose="020D0604000000000000" pitchFamily="50" charset="-127"/>
                      <a:ea typeface="10X10" panose="020D0604000000000000" pitchFamily="50" charset="-127"/>
                    </a:rPr>
                    <a:t>피안타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/</a:t>
                  </a:r>
                  <a:r>
                    <a:rPr lang="ko-KR" altLang="en-US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이닝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*9</a:t>
                  </a:r>
                  <a:endPara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C55BB3EE-123B-44E3-9919-C525DD45D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57201">
                  <a:off x="233272" y="1599025"/>
                  <a:ext cx="384453" cy="432606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14">
                <a:extLst>
                  <a:ext uri="{FF2B5EF4-FFF2-40B4-BE49-F238E27FC236}">
                    <a16:creationId xmlns:a16="http://schemas.microsoft.com/office/drawing/2014/main" id="{30020E1A-B182-4A9F-B677-22667A74BC82}"/>
                  </a:ext>
                </a:extLst>
              </p:cNvPr>
              <p:cNvGrpSpPr/>
              <p:nvPr/>
            </p:nvGrpSpPr>
            <p:grpSpPr>
              <a:xfrm>
                <a:off x="236740" y="3872666"/>
                <a:ext cx="10839926" cy="830997"/>
                <a:chOff x="236740" y="3017533"/>
                <a:chExt cx="10839926" cy="830997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E8C37839-A630-4B4F-B459-6CDD7185F4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57201">
                  <a:off x="236740" y="3029240"/>
                  <a:ext cx="384453" cy="432606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10B400-F6EC-4F4A-BDA3-54D32F756FB4}"/>
                    </a:ext>
                  </a:extLst>
                </p:cNvPr>
                <p:cNvSpPr txBox="1"/>
                <p:nvPr/>
              </p:nvSpPr>
              <p:spPr>
                <a:xfrm>
                  <a:off x="795528" y="3017533"/>
                  <a:ext cx="1028113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BB9</a:t>
                  </a:r>
                  <a:r>
                    <a:rPr lang="ko-KR" altLang="en-US" sz="2400" b="1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</a:t>
                  </a:r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:</a:t>
                  </a:r>
                  <a:r>
                    <a:rPr lang="ko-KR" altLang="en-US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</a:t>
                  </a:r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9</a:t>
                  </a:r>
                  <a:r>
                    <a:rPr lang="ko-KR" altLang="en-US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이닝 동안 내준 </a:t>
                  </a:r>
                  <a:r>
                    <a:rPr lang="ko-KR" altLang="en-US" sz="2400" dirty="0" err="1">
                      <a:latin typeface="10X10" panose="020D0604000000000000" pitchFamily="50" charset="-127"/>
                      <a:ea typeface="10X10" panose="020D0604000000000000" pitchFamily="50" charset="-127"/>
                    </a:rPr>
                    <a:t>볼넷</a:t>
                  </a:r>
                  <a:r>
                    <a:rPr lang="ko-KR" altLang="en-US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수</a:t>
                  </a:r>
                  <a:endPara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  <a:p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          </a:t>
                  </a:r>
                  <a:r>
                    <a:rPr lang="ko-KR" altLang="en-US" sz="1600" dirty="0" err="1">
                      <a:latin typeface="10X10" panose="020D0604000000000000" pitchFamily="50" charset="-127"/>
                      <a:ea typeface="10X10" panose="020D0604000000000000" pitchFamily="50" charset="-127"/>
                    </a:rPr>
                    <a:t>볼넷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/</a:t>
                  </a:r>
                  <a:r>
                    <a:rPr lang="ko-KR" altLang="en-US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이닝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*9</a:t>
                  </a:r>
                </a:p>
              </p:txBody>
            </p:sp>
          </p:grpSp>
          <p:grpSp>
            <p:nvGrpSpPr>
              <p:cNvPr id="10" name="그룹 17">
                <a:extLst>
                  <a:ext uri="{FF2B5EF4-FFF2-40B4-BE49-F238E27FC236}">
                    <a16:creationId xmlns:a16="http://schemas.microsoft.com/office/drawing/2014/main" id="{F4F9DBE1-A261-4434-B6DB-75E2C5253EB5}"/>
                  </a:ext>
                </a:extLst>
              </p:cNvPr>
              <p:cNvGrpSpPr/>
              <p:nvPr/>
            </p:nvGrpSpPr>
            <p:grpSpPr>
              <a:xfrm>
                <a:off x="233272" y="4908186"/>
                <a:ext cx="10843394" cy="887150"/>
                <a:chOff x="233272" y="4307054"/>
                <a:chExt cx="10843394" cy="887150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D40916B5-E61A-4072-8650-E9273ED9D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57201">
                  <a:off x="233272" y="4307054"/>
                  <a:ext cx="384453" cy="432606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12074F3-D738-4EC6-81DD-B9B8181323BA}"/>
                    </a:ext>
                  </a:extLst>
                </p:cNvPr>
                <p:cNvSpPr txBox="1"/>
                <p:nvPr/>
              </p:nvSpPr>
              <p:spPr>
                <a:xfrm>
                  <a:off x="795528" y="4363207"/>
                  <a:ext cx="1028113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sH9 </a:t>
                  </a:r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: 9</a:t>
                  </a:r>
                  <a:r>
                    <a:rPr lang="ko-KR" altLang="en-US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이닝 동안 맞은 홈런을 제외한 안타 수</a:t>
                  </a:r>
                  <a:endParaRPr lang="en-US" altLang="ko-KR" sz="2400" dirty="0">
                    <a:latin typeface="10X10" panose="020D0604000000000000" pitchFamily="50" charset="-127"/>
                    <a:ea typeface="10X10" panose="020D0604000000000000" pitchFamily="50" charset="-127"/>
                  </a:endParaRPr>
                </a:p>
                <a:p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          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(</a:t>
                  </a:r>
                  <a:r>
                    <a:rPr lang="ko-KR" altLang="en-US" sz="1600" dirty="0" err="1">
                      <a:latin typeface="10X10" panose="020D0604000000000000" pitchFamily="50" charset="-127"/>
                      <a:ea typeface="10X10" panose="020D0604000000000000" pitchFamily="50" charset="-127"/>
                    </a:rPr>
                    <a:t>피안타</a:t>
                  </a:r>
                  <a:r>
                    <a:rPr lang="ko-KR" altLang="en-US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– </a:t>
                  </a:r>
                  <a:r>
                    <a:rPr lang="ko-KR" altLang="en-US" sz="1600" dirty="0" err="1">
                      <a:latin typeface="10X10" panose="020D0604000000000000" pitchFamily="50" charset="-127"/>
                      <a:ea typeface="10X10" panose="020D0604000000000000" pitchFamily="50" charset="-127"/>
                    </a:rPr>
                    <a:t>피홈런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)/</a:t>
                  </a:r>
                  <a:r>
                    <a:rPr lang="ko-KR" altLang="en-US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이닝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*9</a:t>
                  </a:r>
                </a:p>
              </p:txBody>
            </p:sp>
          </p:grpSp>
          <p:grpSp>
            <p:nvGrpSpPr>
              <p:cNvPr id="11" name="그룹 20">
                <a:extLst>
                  <a:ext uri="{FF2B5EF4-FFF2-40B4-BE49-F238E27FC236}">
                    <a16:creationId xmlns:a16="http://schemas.microsoft.com/office/drawing/2014/main" id="{15F90185-DFFB-459E-A758-78D60356EDD8}"/>
                  </a:ext>
                </a:extLst>
              </p:cNvPr>
              <p:cNvGrpSpPr/>
              <p:nvPr/>
            </p:nvGrpSpPr>
            <p:grpSpPr>
              <a:xfrm>
                <a:off x="233273" y="5976039"/>
                <a:ext cx="10843393" cy="830997"/>
                <a:chOff x="233273" y="5493438"/>
                <a:chExt cx="10843393" cy="830997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CD05BF22-01AE-4B4C-90B1-9E9B31AC33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57201">
                  <a:off x="233273" y="5507202"/>
                  <a:ext cx="384453" cy="432606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AA73A1A-0242-48A4-B951-F5831DC85F1D}"/>
                    </a:ext>
                  </a:extLst>
                </p:cNvPr>
                <p:cNvSpPr txBox="1"/>
                <p:nvPr/>
              </p:nvSpPr>
              <p:spPr>
                <a:xfrm>
                  <a:off x="795528" y="5493438"/>
                  <a:ext cx="1028113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B9 </a:t>
                  </a:r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: 9</a:t>
                  </a:r>
                  <a:r>
                    <a:rPr lang="ko-KR" altLang="en-US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이닝 동안 내준 </a:t>
                  </a:r>
                  <a:r>
                    <a:rPr lang="ko-KR" altLang="en-US" sz="2400" dirty="0" err="1">
                      <a:latin typeface="10X10" panose="020D0604000000000000" pitchFamily="50" charset="-127"/>
                      <a:ea typeface="10X10" panose="020D0604000000000000" pitchFamily="50" charset="-127"/>
                    </a:rPr>
                    <a:t>볼넷</a:t>
                  </a:r>
                  <a:r>
                    <a:rPr lang="ko-KR" altLang="en-US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</a:t>
                  </a:r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+ HBP</a:t>
                  </a:r>
                </a:p>
                <a:p>
                  <a:r>
                    <a:rPr lang="en-US" altLang="ko-KR" sz="24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          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(</a:t>
                  </a:r>
                  <a:r>
                    <a:rPr lang="ko-KR" altLang="en-US" sz="1600" dirty="0" err="1">
                      <a:latin typeface="10X10" panose="020D0604000000000000" pitchFamily="50" charset="-127"/>
                      <a:ea typeface="10X10" panose="020D0604000000000000" pitchFamily="50" charset="-127"/>
                    </a:rPr>
                    <a:t>볼넷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 + HBP)/</a:t>
                  </a:r>
                  <a:r>
                    <a:rPr lang="ko-KR" altLang="en-US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이닝</a:t>
                  </a:r>
                  <a:r>
                    <a:rPr lang="en-US" altLang="ko-KR" sz="1600" dirty="0">
                      <a:latin typeface="10X10" panose="020D0604000000000000" pitchFamily="50" charset="-127"/>
                      <a:ea typeface="10X10" panose="020D0604000000000000" pitchFamily="50" charset="-127"/>
                    </a:rPr>
                    <a:t>*9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7466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344A3F-D1FA-4AEA-B6E5-D50CA5706000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055F97-A0FC-4820-87F6-E253E09BA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9C9FA-14FB-4F0D-8C78-F1846617F46C}"/>
              </a:ext>
            </a:extLst>
          </p:cNvPr>
          <p:cNvSpPr txBox="1"/>
          <p:nvPr/>
        </p:nvSpPr>
        <p:spPr>
          <a:xfrm>
            <a:off x="-672253" y="662251"/>
            <a:ext cx="951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기초통계량</a:t>
            </a:r>
          </a:p>
        </p:txBody>
      </p:sp>
      <p:pic>
        <p:nvPicPr>
          <p:cNvPr id="5" name="그림 4" descr="선수별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689" y="3983947"/>
            <a:ext cx="8544485" cy="2124372"/>
          </a:xfrm>
          <a:prstGeom prst="rect">
            <a:avLst/>
          </a:prstGeom>
        </p:spPr>
      </p:pic>
      <p:pic>
        <p:nvPicPr>
          <p:cNvPr id="6" name="그림 5" descr="팀별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059" y="1507159"/>
            <a:ext cx="8411750" cy="2162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3867" y="1735667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팀별</a:t>
            </a:r>
            <a:r>
              <a:rPr lang="ko-KR" altLang="en-US" dirty="0"/>
              <a:t> 데이터</a:t>
            </a:r>
            <a:r>
              <a:rPr lang="en-US" altLang="ko-KR" dirty="0"/>
              <a:t>(n=136)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23867" y="4148666"/>
            <a:ext cx="257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선수별</a:t>
            </a:r>
            <a:r>
              <a:rPr lang="ko-KR" altLang="en-US" dirty="0"/>
              <a:t> 데이터</a:t>
            </a:r>
            <a:r>
              <a:rPr lang="en-US" altLang="ko-KR" dirty="0"/>
              <a:t>(n=157)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18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344A3F-D1FA-4AEA-B6E5-D50CA5706000}"/>
              </a:ext>
            </a:extLst>
          </p:cNvPr>
          <p:cNvSpPr/>
          <p:nvPr/>
        </p:nvSpPr>
        <p:spPr>
          <a:xfrm>
            <a:off x="-2576281" y="859189"/>
            <a:ext cx="5152562" cy="252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055F97-A0FC-4820-87F6-E253E09BA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7693" y="706830"/>
            <a:ext cx="557175" cy="557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9C9FA-14FB-4F0D-8C78-F1846617F46C}"/>
              </a:ext>
            </a:extLst>
          </p:cNvPr>
          <p:cNvSpPr txBox="1"/>
          <p:nvPr/>
        </p:nvSpPr>
        <p:spPr>
          <a:xfrm>
            <a:off x="-512862" y="662251"/>
            <a:ext cx="951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Scatterplot</a:t>
            </a:r>
            <a:endParaRPr lang="ko-KR" altLang="en-US" sz="36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3D62B-4960-4687-94A1-F7D0FCC31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829"/>
            <a:ext cx="12125325" cy="5182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F78349-C015-4D54-9D70-E954BF27D6E3}"/>
              </a:ext>
            </a:extLst>
          </p:cNvPr>
          <p:cNvSpPr txBox="1"/>
          <p:nvPr/>
        </p:nvSpPr>
        <p:spPr>
          <a:xfrm>
            <a:off x="313726" y="1308582"/>
            <a:ext cx="4525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10X10" panose="020D0604000000000000" pitchFamily="50" charset="-127"/>
                <a:ea typeface="10X10" panose="020D0604000000000000" pitchFamily="50" charset="-127"/>
              </a:rPr>
              <a:t>1. </a:t>
            </a:r>
            <a:r>
              <a:rPr lang="ko-KR" altLang="en-US" sz="2800" dirty="0">
                <a:latin typeface="10X10" panose="020D0604000000000000" pitchFamily="50" charset="-127"/>
                <a:ea typeface="10X10" panose="020D0604000000000000" pitchFamily="50" charset="-127"/>
              </a:rPr>
              <a:t>팀별 데이터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2786B06-2A16-44FA-B181-D67C87E70617}"/>
              </a:ext>
            </a:extLst>
          </p:cNvPr>
          <p:cNvSpPr/>
          <p:nvPr/>
        </p:nvSpPr>
        <p:spPr>
          <a:xfrm>
            <a:off x="2205789" y="1831801"/>
            <a:ext cx="7748337" cy="9354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213D1D-848B-438F-A8C7-707EC726F5EA}"/>
              </a:ext>
            </a:extLst>
          </p:cNvPr>
          <p:cNvSpPr/>
          <p:nvPr/>
        </p:nvSpPr>
        <p:spPr>
          <a:xfrm>
            <a:off x="3112168" y="2695575"/>
            <a:ext cx="1082843" cy="60959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9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733</TotalTime>
  <Words>248</Words>
  <Application>Microsoft Office PowerPoint</Application>
  <PresentationFormat>와이드스크린</PresentationFormat>
  <Paragraphs>81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10X10</vt:lpstr>
      <vt:lpstr>10X10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정재훈</dc:creator>
  <cp:lastModifiedBy>정재훈</cp:lastModifiedBy>
  <cp:revision>62</cp:revision>
  <dcterms:created xsi:type="dcterms:W3CDTF">2017-11-05T03:39:34Z</dcterms:created>
  <dcterms:modified xsi:type="dcterms:W3CDTF">2017-11-09T07:54:55Z</dcterms:modified>
</cp:coreProperties>
</file>